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1" r:id="rId3"/>
    <p:sldId id="265" r:id="rId4"/>
    <p:sldId id="264" r:id="rId5"/>
    <p:sldId id="267" r:id="rId6"/>
    <p:sldId id="260" r:id="rId7"/>
    <p:sldId id="259" r:id="rId8"/>
    <p:sldId id="273" r:id="rId9"/>
    <p:sldId id="271" r:id="rId10"/>
    <p:sldId id="268" r:id="rId11"/>
    <p:sldId id="263" r:id="rId12"/>
    <p:sldId id="275" r:id="rId13"/>
    <p:sldId id="269" r:id="rId14"/>
    <p:sldId id="270" r:id="rId15"/>
    <p:sldId id="272" r:id="rId16"/>
    <p:sldId id="258" r:id="rId17"/>
    <p:sldId id="257" r:id="rId18"/>
    <p:sldId id="274" r:id="rId19"/>
    <p:sldId id="266"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FEA43-76EA-48F3-8EBD-E99EA5301C4A}" type="datetimeFigureOut">
              <a:rPr lang="en-US" smtClean="0"/>
              <a:pPr/>
              <a:t>8/27/2009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4F4E2-2D1F-44E2-8C16-6733D20C67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Extrinsic motivator</a:t>
            </a:r>
          </a:p>
          <a:p>
            <a:r>
              <a:rPr lang="en-US" dirty="0" err="1" smtClean="0"/>
              <a:t>Intrisnsic</a:t>
            </a:r>
            <a:r>
              <a:rPr lang="en-US" dirty="0" smtClean="0"/>
              <a:t> motivator</a:t>
            </a:r>
          </a:p>
          <a:p>
            <a:r>
              <a:rPr lang="en-US" dirty="0" smtClean="0"/>
              <a:t>Just because you have to</a:t>
            </a:r>
          </a:p>
          <a:p>
            <a:r>
              <a:rPr lang="en-US" dirty="0" smtClean="0"/>
              <a:t>Just because it’s fun</a:t>
            </a:r>
            <a:endParaRPr lang="en-US" dirty="0"/>
          </a:p>
        </p:txBody>
      </p:sp>
      <p:sp>
        <p:nvSpPr>
          <p:cNvPr id="4" name="Slide Number Placeholder 3"/>
          <p:cNvSpPr>
            <a:spLocks noGrp="1"/>
          </p:cNvSpPr>
          <p:nvPr>
            <p:ph type="sldNum" sz="quarter" idx="10"/>
          </p:nvPr>
        </p:nvSpPr>
        <p:spPr/>
        <p:txBody>
          <a:bodyPr/>
          <a:lstStyle/>
          <a:p>
            <a:fld id="{3374F4E2-2D1F-44E2-8C16-6733D20C67B0}"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have difficulty processing visually confusing</a:t>
            </a:r>
            <a:r>
              <a:rPr lang="en-US" baseline="0" dirty="0" smtClean="0"/>
              <a:t> messages such as forgetting to use gloves, not following hospital policy and procedure, socially judgmental remarks that conflict with their view of the professional role.</a:t>
            </a:r>
            <a:endParaRPr lang="en-US" dirty="0"/>
          </a:p>
        </p:txBody>
      </p:sp>
      <p:sp>
        <p:nvSpPr>
          <p:cNvPr id="4" name="Slide Number Placeholder 3"/>
          <p:cNvSpPr>
            <a:spLocks noGrp="1"/>
          </p:cNvSpPr>
          <p:nvPr>
            <p:ph type="sldNum" sz="quarter" idx="10"/>
          </p:nvPr>
        </p:nvSpPr>
        <p:spPr/>
        <p:txBody>
          <a:bodyPr/>
          <a:lstStyle/>
          <a:p>
            <a:fld id="{14059541-A689-4CF3-986E-011B99064368}"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Students will learn from our role modeling whether or not you purposefully present yourself as a role model.  Two of the most significant aspects of learning accomplished through role modeling are critical thinking and professional role behavior in interaction with patients, interdisciplinary colleagues, and others.</a:t>
            </a:r>
          </a:p>
          <a:p>
            <a:r>
              <a:rPr lang="en-US" dirty="0" smtClean="0"/>
              <a:t>Your thinking is invisible--just as the student's thinking process in invisible unless you ask for responses that call for the students to describe his or her thinking.  Make your thinking visible to teach judgment.  Think-out-loud whenever appropriate.  Since thinking-out-loud is not a very natural behavior, practice.  As you go about patient management without a student person, challenge yourself to formulate a description of your thought process.</a:t>
            </a:r>
          </a:p>
          <a:p>
            <a:r>
              <a:rPr lang="en-US" dirty="0" smtClean="0"/>
              <a:t>You will find some times inappropriate for thinking-out-loud (because of concerns about the effect on a patient who is present, or because of concerns about the effect on interdisciplinary or political relationships).  In those situations, alert the student in advance to attend to particular critical features of your behavior.  Afterward, ask the student questions about his or her observations and ask the student to interpret your rationale.  This approach is a version of a "pop quiz" on thinking-out-loud.</a:t>
            </a:r>
          </a:p>
          <a:p>
            <a:r>
              <a:rPr lang="en-US" dirty="0" smtClean="0"/>
              <a:t>When you are thinking-out-loud, call attention to the essential features of your actions.  In some situations there may be a crucial sequence of actions or other features which are more important than others.</a:t>
            </a:r>
          </a:p>
          <a:p>
            <a:r>
              <a:rPr lang="en-US" dirty="0" smtClean="0"/>
              <a:t>Let the student see the consequences of your actions.  Seeing your favorable outcomes and tying them to specific actions focuses the student's attention and motivates.</a:t>
            </a:r>
          </a:p>
          <a:p>
            <a:r>
              <a:rPr lang="en-US" dirty="0" smtClean="0"/>
              <a:t>Brookfield, an adult education authority, refers to our mistakes as our "instructional friends."  Our instructional friends teach us how to improve, what to watch out for, and many other valuable lessons.  You will find students extremely attentive to your war stories of valuable lessons learned from mistakes.</a:t>
            </a:r>
          </a:p>
          <a:p>
            <a:r>
              <a:rPr lang="en-US" dirty="0" smtClean="0"/>
              <a:t>Obviously you do not want to present yourself as an incompetent buffoon.  But wise, experienced professionals know that everyone makes mistakes occasionally or at least can see a better course of action with 20/20 hindsight.  Use an occasional, "I remember the time …" or "I learned this the hard way when …"  This approach is a variety of role modeling that draws upon reflection on practice.  With this approach you can sometimes prevent student errors.  Students may also have greater willingness to approach you with their uncertainties if they perceive that you have a reasonable tolerance for error.  This certainly is not meant to suggest lowering performance standards or quality of care.  Rather, the intent is that when mistakes occur, as they inevitably will, find the learning opportunity as well as apply whatever corrective action is indicated.</a:t>
            </a:r>
          </a:p>
          <a:p>
            <a:r>
              <a:rPr lang="en-US" dirty="0" smtClean="0"/>
              <a:t>The approach that you model with your patients profoundly affects the student's approach.  For example, asking the patient's permission for the student to participate in his care, protecting patient privacy, warning the patient of sensations or discomfort, thanking the patient for accepting the student, offering to discuss any questions with the patient and family.</a:t>
            </a:r>
          </a:p>
          <a:p>
            <a:endParaRPr lang="en-US" dirty="0"/>
          </a:p>
        </p:txBody>
      </p:sp>
      <p:sp>
        <p:nvSpPr>
          <p:cNvPr id="4" name="Slide Number Placeholder 3"/>
          <p:cNvSpPr>
            <a:spLocks noGrp="1"/>
          </p:cNvSpPr>
          <p:nvPr>
            <p:ph type="sldNum" sz="quarter" idx="10"/>
          </p:nvPr>
        </p:nvSpPr>
        <p:spPr/>
        <p:txBody>
          <a:bodyPr/>
          <a:lstStyle/>
          <a:p>
            <a:fld id="{3374F4E2-2D1F-44E2-8C16-6733D20C67B0}"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8/27/2009</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8/27/2009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8/27/2009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8/27/2009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8/27/2009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8/27/2009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8/27/2009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8/27/2009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8/27/2009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8/27/2009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8/27/2009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8/27/2009</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Role_model#cite_note-Holton_2004-0" TargetMode="External"/><Relationship Id="rId2" Type="http://schemas.openxmlformats.org/officeDocument/2006/relationships/hyperlink" Target="http://en.wikipedia.org/wiki/Robert_K._Merton" TargetMode="External"/><Relationship Id="rId1" Type="http://schemas.openxmlformats.org/officeDocument/2006/relationships/slideLayout" Target="../slideLayouts/slideLayout2.xml"/><Relationship Id="rId5" Type="http://schemas.openxmlformats.org/officeDocument/2006/relationships/hyperlink" Target="http://en.wikipedia.org/wiki/Role_model#cite_note-1" TargetMode="External"/><Relationship Id="rId4" Type="http://schemas.openxmlformats.org/officeDocument/2006/relationships/hyperlink" Target="http://en.wikipedia.org/wiki/Reference_grou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outube.com/watch?v=HVhw18JO0f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jp.usdoj.gov/ovc/assist/educator/files/chapter3.pdf" TargetMode="External"/><Relationship Id="rId2" Type="http://schemas.openxmlformats.org/officeDocument/2006/relationships/hyperlink" Target="http://www.amazon.com/Adult-Learner-Sixth-Definitive-Development/dp/0750678372/ref=sr_1_1?ie=UTF8&amp;s=books&amp;qid=1251172525&amp;sr=8-1" TargetMode="External"/><Relationship Id="rId1" Type="http://schemas.openxmlformats.org/officeDocument/2006/relationships/slideLayout" Target="../slideLayouts/slideLayout2.xml"/><Relationship Id="rId4" Type="http://schemas.openxmlformats.org/officeDocument/2006/relationships/hyperlink" Target="http://www.public-health.uiowa.edu/icphp/ed_training/ttt/archive/2002/2002_course_materials/Engaging_Adult_Learners_Effectively_final.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Adult Learner</a:t>
            </a:r>
            <a:endParaRPr lang="en-US" dirty="0"/>
          </a:p>
        </p:txBody>
      </p:sp>
      <p:sp>
        <p:nvSpPr>
          <p:cNvPr id="3" name="Subtitle 2"/>
          <p:cNvSpPr>
            <a:spLocks noGrp="1"/>
          </p:cNvSpPr>
          <p:nvPr>
            <p:ph type="subTitle" idx="1"/>
          </p:nvPr>
        </p:nvSpPr>
        <p:spPr>
          <a:xfrm>
            <a:off x="1066800" y="3581400"/>
            <a:ext cx="7086600" cy="1752600"/>
          </a:xfrm>
        </p:spPr>
        <p:txBody>
          <a:bodyPr/>
          <a:lstStyle/>
          <a:p>
            <a:r>
              <a:rPr lang="en-US" dirty="0" smtClean="0"/>
              <a:t>Active Learning in Professional Education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Think back to a treasured mentor.</a:t>
            </a:r>
            <a:endParaRPr lang="en-US" sz="3600" dirty="0"/>
          </a:p>
        </p:txBody>
      </p:sp>
      <p:sp>
        <p:nvSpPr>
          <p:cNvPr id="3" name="Content Placeholder 2"/>
          <p:cNvSpPr>
            <a:spLocks noGrp="1"/>
          </p:cNvSpPr>
          <p:nvPr>
            <p:ph idx="1"/>
          </p:nvPr>
        </p:nvSpPr>
        <p:spPr/>
        <p:txBody>
          <a:bodyPr/>
          <a:lstStyle/>
          <a:p>
            <a:r>
              <a:rPr lang="en-US" dirty="0" smtClean="0"/>
              <a:t>How did they utilize adult learning principles to enhance your learning experience.</a:t>
            </a:r>
          </a:p>
          <a:p>
            <a:endParaRPr lang="en-US" dirty="0" smtClean="0"/>
          </a:p>
          <a:p>
            <a:pPr algn="ctr">
              <a:buNone/>
            </a:pPr>
            <a:r>
              <a:rPr lang="en-US" sz="1800" dirty="0" smtClean="0"/>
              <a:t>Need to Know</a:t>
            </a:r>
          </a:p>
          <a:p>
            <a:pPr algn="ctr">
              <a:buNone/>
            </a:pPr>
            <a:r>
              <a:rPr lang="en-US" sz="1800" dirty="0" smtClean="0"/>
              <a:t>Foundation</a:t>
            </a:r>
          </a:p>
          <a:p>
            <a:pPr algn="ctr">
              <a:buNone/>
            </a:pPr>
            <a:r>
              <a:rPr lang="en-US" sz="1800" dirty="0" smtClean="0"/>
              <a:t>Self Concept</a:t>
            </a:r>
          </a:p>
          <a:p>
            <a:pPr algn="ctr">
              <a:buNone/>
            </a:pPr>
            <a:r>
              <a:rPr lang="en-US" sz="1800" dirty="0" smtClean="0"/>
              <a:t>Readiness</a:t>
            </a:r>
          </a:p>
          <a:p>
            <a:pPr algn="ctr">
              <a:buNone/>
            </a:pPr>
            <a:r>
              <a:rPr lang="en-US" sz="1800" dirty="0" smtClean="0"/>
              <a:t>Orientation</a:t>
            </a:r>
          </a:p>
          <a:p>
            <a:pPr algn="ctr">
              <a:buNone/>
            </a:pPr>
            <a:r>
              <a:rPr lang="en-US" sz="1800" dirty="0" smtClean="0"/>
              <a:t>Motivation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Modeling</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4400" b="1" dirty="0" smtClean="0"/>
              <a:t>From Wikipedia, the free encyclopedia</a:t>
            </a:r>
          </a:p>
          <a:p>
            <a:pPr>
              <a:buNone/>
            </a:pPr>
            <a:endParaRPr lang="en-US" sz="4400" dirty="0" smtClean="0"/>
          </a:p>
          <a:p>
            <a:pPr>
              <a:buNone/>
            </a:pPr>
            <a:r>
              <a:rPr lang="en-US" sz="4400" dirty="0" smtClean="0"/>
              <a:t>The term </a:t>
            </a:r>
            <a:r>
              <a:rPr lang="en-US" sz="4400" b="1" dirty="0" smtClean="0"/>
              <a:t>role model</a:t>
            </a:r>
            <a:r>
              <a:rPr lang="en-US" sz="4400" dirty="0" smtClean="0"/>
              <a:t> first appeared in </a:t>
            </a:r>
            <a:r>
              <a:rPr lang="en-US" sz="4400" dirty="0" smtClean="0">
                <a:hlinkClick r:id="rId2" tooltip="Robert K. Merton"/>
              </a:rPr>
              <a:t>Robert K. Merton</a:t>
            </a:r>
            <a:r>
              <a:rPr lang="en-US" sz="4400" dirty="0" smtClean="0"/>
              <a:t>'s socialization research of medical students.</a:t>
            </a:r>
            <a:r>
              <a:rPr lang="en-US" sz="4400" baseline="30000" dirty="0" smtClean="0">
                <a:hlinkClick r:id="rId3"/>
              </a:rPr>
              <a:t>[1]</a:t>
            </a:r>
            <a:r>
              <a:rPr lang="en-US" sz="4400" dirty="0" smtClean="0"/>
              <a:t> Merton hypothesized that individuals compare themselves with </a:t>
            </a:r>
            <a:r>
              <a:rPr lang="en-US" sz="4400" dirty="0" smtClean="0">
                <a:hlinkClick r:id="rId4" tooltip="Reference group"/>
              </a:rPr>
              <a:t>reference groups</a:t>
            </a:r>
            <a:r>
              <a:rPr lang="en-US" sz="4400" dirty="0" smtClean="0"/>
              <a:t> of people who occupy the social role to which the individual aspires.</a:t>
            </a:r>
            <a:r>
              <a:rPr lang="en-US" sz="4400" baseline="30000" dirty="0" smtClean="0">
                <a:hlinkClick r:id="rId3"/>
              </a:rPr>
              <a:t>[1]</a:t>
            </a:r>
            <a:r>
              <a:rPr lang="en-US" sz="4400" dirty="0" smtClean="0"/>
              <a:t> The term has passed into general use to mean any "person who serves as an example, whose </a:t>
            </a:r>
            <a:r>
              <a:rPr lang="en-US" sz="4400" dirty="0" err="1" smtClean="0"/>
              <a:t>behaviour</a:t>
            </a:r>
            <a:r>
              <a:rPr lang="en-US" sz="4400" dirty="0" smtClean="0"/>
              <a:t> is emulated by others".</a:t>
            </a:r>
            <a:r>
              <a:rPr lang="en-US" sz="4400" baseline="30000" dirty="0" smtClean="0">
                <a:hlinkClick r:id="rId5"/>
              </a:rPr>
              <a:t>[2]</a:t>
            </a:r>
            <a:endParaRPr lang="en-US" sz="4400" dirty="0" smtClean="0"/>
          </a:p>
          <a:p>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srcRect t="18750" r="35156" b="13542"/>
          <a:stretch>
            <a:fillRect/>
          </a:stretch>
        </p:blipFill>
        <p:spPr bwMode="auto">
          <a:xfrm>
            <a:off x="457200" y="347031"/>
            <a:ext cx="7924800" cy="6206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l="27500" t="23000" r="30625" b="18000"/>
          <a:stretch>
            <a:fillRect/>
          </a:stretch>
        </p:blipFill>
        <p:spPr bwMode="auto">
          <a:xfrm>
            <a:off x="1143000" y="228600"/>
            <a:ext cx="7086600" cy="6240439"/>
          </a:xfrm>
          <a:prstGeom prst="rect">
            <a:avLst/>
          </a:prstGeom>
          <a:noFill/>
          <a:ln w="9525">
            <a:noFill/>
            <a:miter lim="800000"/>
            <a:headEnd/>
            <a:tailEnd/>
          </a:ln>
        </p:spPr>
      </p:pic>
      <p:sp>
        <p:nvSpPr>
          <p:cNvPr id="5" name="TextBox 4"/>
          <p:cNvSpPr txBox="1"/>
          <p:nvPr/>
        </p:nvSpPr>
        <p:spPr>
          <a:xfrm>
            <a:off x="533400" y="6400800"/>
            <a:ext cx="8229600" cy="276999"/>
          </a:xfrm>
          <a:prstGeom prst="rect">
            <a:avLst/>
          </a:prstGeom>
          <a:noFill/>
        </p:spPr>
        <p:txBody>
          <a:bodyPr wrap="square" rtlCol="0">
            <a:spAutoFit/>
          </a:bodyPr>
          <a:lstStyle/>
          <a:p>
            <a:r>
              <a:rPr lang="en-US" sz="1200" dirty="0" err="1" smtClean="0"/>
              <a:t>Sherise</a:t>
            </a:r>
            <a:r>
              <a:rPr lang="en-US" sz="1200" dirty="0" smtClean="0"/>
              <a:t> Valentine.  Student Nurses’ Perceptions of </a:t>
            </a:r>
            <a:r>
              <a:rPr lang="en-US" sz="1200" dirty="0" err="1" smtClean="0"/>
              <a:t>Hospial</a:t>
            </a:r>
            <a:r>
              <a:rPr lang="en-US" sz="1200" dirty="0" smtClean="0"/>
              <a:t> Staff Modeling Behavior.  ERIC 1997</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8077200" cy="276999"/>
          </a:xfrm>
          <a:prstGeom prst="rect">
            <a:avLst/>
          </a:prstGeom>
        </p:spPr>
        <p:txBody>
          <a:bodyPr wrap="square">
            <a:spAutoFit/>
          </a:bodyPr>
          <a:lstStyle/>
          <a:p>
            <a:pPr>
              <a:buFont typeface="Arial" pitchFamily="34" charset="0"/>
              <a:buChar char="•"/>
            </a:pPr>
            <a:r>
              <a:rPr lang="en-US" sz="1200" dirty="0" smtClean="0"/>
              <a:t>"</a:t>
            </a:r>
            <a:endParaRPr lang="en-US" sz="1200" dirty="0"/>
          </a:p>
        </p:txBody>
      </p:sp>
      <p:sp>
        <p:nvSpPr>
          <p:cNvPr id="3" name="Title 2"/>
          <p:cNvSpPr>
            <a:spLocks noGrp="1"/>
          </p:cNvSpPr>
          <p:nvPr>
            <p:ph type="title"/>
          </p:nvPr>
        </p:nvSpPr>
        <p:spPr/>
        <p:txBody>
          <a:bodyPr>
            <a:normAutofit fontScale="90000"/>
          </a:bodyPr>
          <a:lstStyle/>
          <a:p>
            <a:r>
              <a:rPr lang="en-US" sz="2900" dirty="0" smtClean="0"/>
              <a:t>Role Model Behaviors in the Clinical Setting</a:t>
            </a:r>
            <a:r>
              <a:rPr lang="en-US" sz="4400" dirty="0" smtClean="0"/>
              <a:t> </a:t>
            </a:r>
            <a:br>
              <a:rPr lang="en-US" sz="4400" dirty="0" smtClean="0"/>
            </a:br>
            <a:endParaRPr lang="en-US" dirty="0"/>
          </a:p>
        </p:txBody>
      </p:sp>
      <p:sp>
        <p:nvSpPr>
          <p:cNvPr id="4" name="Content Placeholder 3"/>
          <p:cNvSpPr>
            <a:spLocks noGrp="1"/>
          </p:cNvSpPr>
          <p:nvPr>
            <p:ph sz="half" idx="1"/>
          </p:nvPr>
        </p:nvSpPr>
        <p:spPr>
          <a:xfrm>
            <a:off x="228600" y="1219200"/>
            <a:ext cx="4267200" cy="4906963"/>
          </a:xfrm>
        </p:spPr>
        <p:txBody>
          <a:bodyPr>
            <a:noAutofit/>
          </a:bodyPr>
          <a:lstStyle/>
          <a:p>
            <a:pPr>
              <a:buNone/>
            </a:pPr>
            <a:r>
              <a:rPr lang="en-US" sz="1400" dirty="0" smtClean="0"/>
              <a:t>Demonstrates use of equipment unique to the setting.</a:t>
            </a:r>
          </a:p>
          <a:p>
            <a:pPr>
              <a:buNone/>
            </a:pPr>
            <a:r>
              <a:rPr lang="en-US" sz="1400" dirty="0" smtClean="0"/>
              <a:t>Demonstrates nursing care procedures.</a:t>
            </a:r>
          </a:p>
          <a:p>
            <a:pPr>
              <a:buNone/>
            </a:pPr>
            <a:r>
              <a:rPr lang="en-US" sz="1400" dirty="0" smtClean="0"/>
              <a:t>Asks questions regarding the patient's condition.</a:t>
            </a:r>
          </a:p>
          <a:p>
            <a:pPr>
              <a:buNone/>
            </a:pPr>
            <a:r>
              <a:rPr lang="en-US" sz="1400" dirty="0" smtClean="0"/>
              <a:t>Reports clinical data to staff personnel in a timely fashion.</a:t>
            </a:r>
          </a:p>
          <a:p>
            <a:pPr>
              <a:buNone/>
            </a:pPr>
            <a:r>
              <a:rPr lang="en-US" sz="1400" dirty="0" smtClean="0"/>
              <a:t>Uses therapeutic communication skills with each patient.</a:t>
            </a:r>
          </a:p>
          <a:p>
            <a:pPr>
              <a:buNone/>
            </a:pPr>
            <a:r>
              <a:rPr lang="en-US" sz="1400" dirty="0" smtClean="0"/>
              <a:t>Interacts with physicians in a confident manner.</a:t>
            </a:r>
          </a:p>
          <a:p>
            <a:pPr>
              <a:buNone/>
            </a:pPr>
            <a:r>
              <a:rPr lang="en-US" sz="1400" dirty="0" smtClean="0"/>
              <a:t>Identifies self to patients when first meeting them.</a:t>
            </a:r>
          </a:p>
          <a:p>
            <a:pPr>
              <a:buNone/>
            </a:pPr>
            <a:r>
              <a:rPr lang="en-US" sz="1400" dirty="0" smtClean="0"/>
              <a:t>Demonstrates up-to-date nursing practices.</a:t>
            </a:r>
          </a:p>
          <a:p>
            <a:pPr>
              <a:buNone/>
            </a:pPr>
            <a:r>
              <a:rPr lang="en-US" sz="1400" dirty="0" smtClean="0"/>
              <a:t>Is neat and clean in professional appearance.</a:t>
            </a:r>
          </a:p>
          <a:p>
            <a:pPr>
              <a:buNone/>
            </a:pPr>
            <a:r>
              <a:rPr lang="en-US" sz="1400" dirty="0" smtClean="0"/>
              <a:t>Displays sense of humor in appropriate context.</a:t>
            </a:r>
          </a:p>
          <a:p>
            <a:pPr>
              <a:buNone/>
            </a:pPr>
            <a:r>
              <a:rPr lang="en-US" sz="1400" dirty="0" smtClean="0"/>
              <a:t>Demonstrates ability to care for patient's needs.</a:t>
            </a:r>
          </a:p>
          <a:p>
            <a:pPr>
              <a:buNone/>
            </a:pPr>
            <a:r>
              <a:rPr lang="en-US" sz="1400" dirty="0" smtClean="0"/>
              <a:t>Pitches in" when necessary to assist students.</a:t>
            </a:r>
          </a:p>
          <a:p>
            <a:pPr>
              <a:buNone/>
            </a:pPr>
            <a:r>
              <a:rPr lang="en-US" sz="1400" dirty="0" smtClean="0"/>
              <a:t>Demonstrates a caring attitude toward patients.</a:t>
            </a:r>
          </a:p>
          <a:p>
            <a:pPr>
              <a:buNone/>
            </a:pPr>
            <a:endParaRPr lang="en-US" sz="1400" dirty="0"/>
          </a:p>
        </p:txBody>
      </p:sp>
      <p:sp>
        <p:nvSpPr>
          <p:cNvPr id="5" name="Content Placeholder 4"/>
          <p:cNvSpPr>
            <a:spLocks noGrp="1"/>
          </p:cNvSpPr>
          <p:nvPr>
            <p:ph sz="half" idx="2"/>
          </p:nvPr>
        </p:nvSpPr>
        <p:spPr>
          <a:xfrm>
            <a:off x="4648200" y="1219200"/>
            <a:ext cx="4038600" cy="4906963"/>
          </a:xfrm>
        </p:spPr>
        <p:txBody>
          <a:bodyPr>
            <a:noAutofit/>
          </a:bodyPr>
          <a:lstStyle/>
          <a:p>
            <a:pPr>
              <a:buNone/>
            </a:pPr>
            <a:r>
              <a:rPr lang="en-US" sz="1400" dirty="0" smtClean="0"/>
              <a:t>Demonstrates a caring attitude toward students.</a:t>
            </a:r>
          </a:p>
          <a:p>
            <a:pPr>
              <a:buNone/>
            </a:pPr>
            <a:r>
              <a:rPr lang="en-US" sz="1400" dirty="0" smtClean="0"/>
              <a:t>Keeps confidential information to self.</a:t>
            </a:r>
          </a:p>
          <a:p>
            <a:pPr>
              <a:buNone/>
            </a:pPr>
            <a:r>
              <a:rPr lang="en-US" sz="1400" dirty="0" smtClean="0"/>
              <a:t>Is organized in the clinical setting.</a:t>
            </a:r>
          </a:p>
          <a:p>
            <a:pPr>
              <a:buNone/>
            </a:pPr>
            <a:r>
              <a:rPr lang="en-US" sz="1400" dirty="0" smtClean="0"/>
              <a:t>Is flexible when the situation requires a different approach.</a:t>
            </a:r>
          </a:p>
          <a:p>
            <a:pPr>
              <a:buNone/>
            </a:pPr>
            <a:r>
              <a:rPr lang="en-US" sz="1400" dirty="0" smtClean="0"/>
              <a:t>Provides a positive atmosphere for students to learn.</a:t>
            </a:r>
          </a:p>
          <a:p>
            <a:pPr>
              <a:buNone/>
            </a:pPr>
            <a:r>
              <a:rPr lang="en-US" sz="1400" dirty="0" smtClean="0"/>
              <a:t>Listens to students' points of view.</a:t>
            </a:r>
          </a:p>
          <a:p>
            <a:pPr>
              <a:buNone/>
            </a:pPr>
            <a:r>
              <a:rPr lang="en-US" sz="1400" dirty="0" smtClean="0"/>
              <a:t>Respects the patient's integrity.</a:t>
            </a:r>
          </a:p>
          <a:p>
            <a:pPr>
              <a:buNone/>
            </a:pPr>
            <a:r>
              <a:rPr lang="en-US" sz="1400" dirty="0" smtClean="0"/>
              <a:t>Encourages discussion of ethical dilemmas.</a:t>
            </a:r>
          </a:p>
          <a:p>
            <a:pPr>
              <a:buNone/>
            </a:pPr>
            <a:r>
              <a:rPr lang="en-US" sz="1400" dirty="0" smtClean="0"/>
              <a:t>Gives positive feedback.</a:t>
            </a:r>
          </a:p>
          <a:p>
            <a:pPr>
              <a:buNone/>
            </a:pPr>
            <a:r>
              <a:rPr lang="en-US" sz="1400" dirty="0" smtClean="0"/>
              <a:t>Gives negative feedback in a positive manner.</a:t>
            </a:r>
          </a:p>
          <a:p>
            <a:pPr>
              <a:buNone/>
            </a:pPr>
            <a:r>
              <a:rPr lang="en-US" sz="1400" dirty="0" smtClean="0"/>
              <a:t>Demonstrates accountability for own actions.</a:t>
            </a:r>
          </a:p>
          <a:p>
            <a:pPr>
              <a:buNone/>
            </a:pPr>
            <a:r>
              <a:rPr lang="en-US" sz="1400" dirty="0" smtClean="0"/>
              <a:t>Demonstrates an enthusiastic attitude.</a:t>
            </a:r>
          </a:p>
          <a:p>
            <a:pPr>
              <a:buNone/>
            </a:pPr>
            <a:r>
              <a:rPr lang="en-US" sz="1400" dirty="0" smtClean="0"/>
              <a:t>Demonstrates problem-solving ability in the clinical setting.</a:t>
            </a:r>
          </a:p>
          <a:p>
            <a:pPr>
              <a:buNone/>
            </a:pPr>
            <a:endParaRPr lang="en-US" sz="1400" dirty="0"/>
          </a:p>
        </p:txBody>
      </p:sp>
      <p:sp>
        <p:nvSpPr>
          <p:cNvPr id="6" name="Rectangle 5"/>
          <p:cNvSpPr/>
          <p:nvPr/>
        </p:nvSpPr>
        <p:spPr>
          <a:xfrm>
            <a:off x="762000" y="6324600"/>
            <a:ext cx="4100803" cy="369332"/>
          </a:xfrm>
          <a:prstGeom prst="rect">
            <a:avLst/>
          </a:prstGeom>
        </p:spPr>
        <p:txBody>
          <a:bodyPr wrap="none">
            <a:spAutoFit/>
          </a:bodyPr>
          <a:lstStyle/>
          <a:p>
            <a:r>
              <a:rPr lang="en-US" dirty="0" smtClean="0"/>
              <a:t>http://www.sru.edu/Pages/6387.asp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7" end="7"/>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xEl>
                                              <p:pRg st="8" end="8"/>
                                            </p:txEl>
                                          </p:spTgt>
                                        </p:tgtEl>
                                      </p:cBhvr>
                                      <p:by x="150000" y="150000"/>
                                    </p:animScale>
                                  </p:childTnLst>
                                </p:cTn>
                              </p:par>
                              <p:par>
                                <p:cTn id="11" presetID="6" presetClass="emph" presetSubtype="0" fill="hold" nodeType="withEffect">
                                  <p:stCondLst>
                                    <p:cond delay="0"/>
                                  </p:stCondLst>
                                  <p:childTnLst>
                                    <p:animScale>
                                      <p:cBhvr>
                                        <p:cTn id="12" dur="2000" fill="hold"/>
                                        <p:tgtEl>
                                          <p:spTgt spid="5">
                                            <p:txEl>
                                              <p:pRg st="9" end="9"/>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5">
                                            <p:txEl>
                                              <p:pRg st="11" end="11"/>
                                            </p:txEl>
                                          </p:spTgt>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5">
                                            <p:txEl>
                                              <p:pRg st="12" end="1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Modeling by Accident</a:t>
            </a:r>
            <a:endParaRPr lang="en-US" dirty="0"/>
          </a:p>
        </p:txBody>
      </p:sp>
      <p:pic>
        <p:nvPicPr>
          <p:cNvPr id="32771" name="Picture 3" descr="C:\Users\Gina\Pictures\2008-07-20\004.JPG"/>
          <p:cNvPicPr>
            <a:picLocks noChangeAspect="1" noChangeArrowheads="1"/>
          </p:cNvPicPr>
          <p:nvPr/>
        </p:nvPicPr>
        <p:blipFill>
          <a:blip r:embed="rId2" cstate="print"/>
          <a:srcRect l="11156" t="31111"/>
          <a:stretch>
            <a:fillRect/>
          </a:stretch>
        </p:blipFill>
        <p:spPr bwMode="auto">
          <a:xfrm>
            <a:off x="0" y="1219200"/>
            <a:ext cx="6112042" cy="3601794"/>
          </a:xfrm>
          <a:prstGeom prst="rect">
            <a:avLst/>
          </a:prstGeom>
          <a:noFill/>
        </p:spPr>
      </p:pic>
      <p:pic>
        <p:nvPicPr>
          <p:cNvPr id="32770" name="Picture 2" descr="C:\Users\Gina\Pictures\2008-07-20\015.JPG"/>
          <p:cNvPicPr>
            <a:picLocks noChangeAspect="1" noChangeArrowheads="1"/>
          </p:cNvPicPr>
          <p:nvPr/>
        </p:nvPicPr>
        <p:blipFill>
          <a:blip r:embed="rId3" cstate="print"/>
          <a:srcRect/>
          <a:stretch>
            <a:fillRect/>
          </a:stretch>
        </p:blipFill>
        <p:spPr bwMode="auto">
          <a:xfrm>
            <a:off x="4174958" y="3081528"/>
            <a:ext cx="4969042" cy="37764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parkinsight.com/local--files/factlets/cone_of_learning.png"/>
          <p:cNvPicPr>
            <a:picLocks noChangeAspect="1" noChangeArrowheads="1"/>
          </p:cNvPicPr>
          <p:nvPr/>
        </p:nvPicPr>
        <p:blipFill>
          <a:blip r:embed="rId2" cstate="print"/>
          <a:srcRect/>
          <a:stretch>
            <a:fillRect/>
          </a:stretch>
        </p:blipFill>
        <p:spPr bwMode="auto">
          <a:xfrm>
            <a:off x="1143000" y="990600"/>
            <a:ext cx="6943725" cy="51149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members.chello.nl/r.kuijt/images/en_blooms.gif"/>
          <p:cNvPicPr>
            <a:picLocks noChangeAspect="1" noChangeArrowheads="1"/>
          </p:cNvPicPr>
          <p:nvPr/>
        </p:nvPicPr>
        <p:blipFill>
          <a:blip r:embed="rId2" cstate="print"/>
          <a:srcRect/>
          <a:stretch>
            <a:fillRect/>
          </a:stretch>
        </p:blipFill>
        <p:spPr bwMode="auto">
          <a:xfrm>
            <a:off x="1905000" y="304800"/>
            <a:ext cx="4830588" cy="62325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Clinical Resources</a:t>
            </a:r>
            <a:endParaRPr lang="en-US" dirty="0"/>
          </a:p>
        </p:txBody>
      </p:sp>
      <p:sp>
        <p:nvSpPr>
          <p:cNvPr id="3" name="Content Placeholder 2"/>
          <p:cNvSpPr>
            <a:spLocks noGrp="1"/>
          </p:cNvSpPr>
          <p:nvPr>
            <p:ph sz="half" idx="1"/>
          </p:nvPr>
        </p:nvSpPr>
        <p:spPr/>
        <p:txBody>
          <a:bodyPr/>
          <a:lstStyle/>
          <a:p>
            <a:r>
              <a:rPr lang="en-US" dirty="0" smtClean="0"/>
              <a:t>Who</a:t>
            </a:r>
          </a:p>
          <a:p>
            <a:endParaRPr lang="en-US" dirty="0" smtClean="0"/>
          </a:p>
          <a:p>
            <a:r>
              <a:rPr lang="en-US" dirty="0" smtClean="0"/>
              <a:t>What</a:t>
            </a:r>
          </a:p>
          <a:p>
            <a:endParaRPr lang="en-US" dirty="0" smtClean="0"/>
          </a:p>
          <a:p>
            <a:r>
              <a:rPr lang="en-US" dirty="0" smtClean="0"/>
              <a:t>When </a:t>
            </a:r>
          </a:p>
          <a:p>
            <a:endParaRPr lang="en-US" dirty="0" smtClean="0"/>
          </a:p>
          <a:p>
            <a:r>
              <a:rPr lang="en-US" dirty="0" smtClean="0"/>
              <a:t>Where</a:t>
            </a:r>
          </a:p>
          <a:p>
            <a:endParaRPr lang="en-US" dirty="0" smtClean="0"/>
          </a:p>
          <a:p>
            <a:r>
              <a:rPr lang="en-US" dirty="0" smtClean="0"/>
              <a:t>How</a:t>
            </a:r>
          </a:p>
        </p:txBody>
      </p:sp>
      <p:sp>
        <p:nvSpPr>
          <p:cNvPr id="4" name="Content Placeholder 3"/>
          <p:cNvSpPr>
            <a:spLocks noGrp="1"/>
          </p:cNvSpPr>
          <p:nvPr>
            <p:ph sz="half" idx="2"/>
          </p:nvPr>
        </p:nvSpPr>
        <p:spPr/>
        <p:txBody>
          <a:bodyPr/>
          <a:lstStyle/>
          <a:p>
            <a:r>
              <a:rPr lang="en-US" dirty="0" smtClean="0"/>
              <a:t>People </a:t>
            </a:r>
          </a:p>
          <a:p>
            <a:endParaRPr lang="en-US" dirty="0" smtClean="0"/>
          </a:p>
          <a:p>
            <a:r>
              <a:rPr lang="en-US" dirty="0" smtClean="0"/>
              <a:t>Places</a:t>
            </a:r>
          </a:p>
          <a:p>
            <a:endParaRPr lang="en-US" dirty="0" smtClean="0"/>
          </a:p>
          <a:p>
            <a:r>
              <a:rPr lang="en-US" dirty="0" smtClean="0"/>
              <a:t>Things</a:t>
            </a:r>
          </a:p>
          <a:p>
            <a:endParaRPr lang="en-US" dirty="0" smtClean="0"/>
          </a:p>
          <a:p>
            <a:r>
              <a:rPr lang="en-US" dirty="0" smtClean="0"/>
              <a:t>Abstract Ideas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Easy Beginning Strategies </a:t>
            </a:r>
            <a:endParaRPr lang="en-US" dirty="0"/>
          </a:p>
        </p:txBody>
      </p:sp>
      <p:sp>
        <p:nvSpPr>
          <p:cNvPr id="3" name="Content Placeholder 2"/>
          <p:cNvSpPr>
            <a:spLocks noGrp="1"/>
          </p:cNvSpPr>
          <p:nvPr>
            <p:ph idx="1"/>
          </p:nvPr>
        </p:nvSpPr>
        <p:spPr/>
        <p:txBody>
          <a:bodyPr>
            <a:normAutofit/>
          </a:bodyPr>
          <a:lstStyle/>
          <a:p>
            <a:r>
              <a:rPr lang="en-US" dirty="0" smtClean="0"/>
              <a:t>“What would you like to learn today?”</a:t>
            </a:r>
          </a:p>
          <a:p>
            <a:endParaRPr lang="en-US" dirty="0" smtClean="0"/>
          </a:p>
          <a:p>
            <a:r>
              <a:rPr lang="en-US" dirty="0" smtClean="0"/>
              <a:t>“What did you learn in class this week?  Was anything confusing?  Let me show you  put that into practice today.”</a:t>
            </a:r>
          </a:p>
          <a:p>
            <a:endParaRPr lang="en-US" dirty="0" smtClean="0"/>
          </a:p>
          <a:p>
            <a:r>
              <a:rPr lang="en-US" dirty="0" smtClean="0"/>
              <a:t>Even if you aren’t the preceptor for the day, be on the lookout for opportunities to engage the student during “down times” – make them feel useful and wanted.  </a:t>
            </a:r>
            <a:r>
              <a:rPr lang="en-US" u="sng" dirty="0" smtClean="0"/>
              <a:t>Their time DOES matter</a:t>
            </a:r>
            <a:r>
              <a:rPr lang="en-US"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Hour</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characteristics of the adult learner.</a:t>
            </a:r>
          </a:p>
          <a:p>
            <a:endParaRPr lang="en-US" dirty="0" smtClean="0"/>
          </a:p>
          <a:p>
            <a:r>
              <a:rPr lang="en-US" dirty="0" smtClean="0"/>
              <a:t>Demonstrate importance of positive role modeling of desired behavior.</a:t>
            </a:r>
          </a:p>
          <a:p>
            <a:endParaRPr lang="en-US" dirty="0" smtClean="0"/>
          </a:p>
          <a:p>
            <a:r>
              <a:rPr lang="en-US" dirty="0" smtClean="0"/>
              <a:t>Evaluate the richness and availability of resources in the clinical site.</a:t>
            </a:r>
          </a:p>
          <a:p>
            <a:endParaRPr lang="en-US" dirty="0" smtClean="0"/>
          </a:p>
          <a:p>
            <a:r>
              <a:rPr lang="en-US" dirty="0" smtClean="0"/>
              <a:t>Share experiences and expectations about needs for further assistance in teaching others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2"/>
              </a:rPr>
              <a:t>The Adult Learner, Sixth Edition: The Definitive Classic in Adult Education and Human Resource Development</a:t>
            </a:r>
            <a:r>
              <a:rPr lang="en-US" dirty="0" smtClean="0"/>
              <a:t> by Malcolm S. Knowles Ph.D., Elwood F. Holton III </a:t>
            </a:r>
            <a:r>
              <a:rPr lang="en-US" dirty="0" err="1" smtClean="0"/>
              <a:t>Ed.D</a:t>
            </a:r>
            <a:r>
              <a:rPr lang="en-US" dirty="0" smtClean="0"/>
              <a:t>., and Richard A. Swanson Ph.D.</a:t>
            </a:r>
            <a:endParaRPr lang="en-US" dirty="0" smtClean="0">
              <a:hlinkClick r:id="rId3"/>
            </a:endParaRPr>
          </a:p>
          <a:p>
            <a:r>
              <a:rPr lang="en-US" dirty="0" smtClean="0">
                <a:hlinkClick r:id="rId3"/>
              </a:rPr>
              <a:t>http://www.ojp.usdoj.gov/ovc/assist/educator/files/chapter3.pdf</a:t>
            </a:r>
            <a:endParaRPr lang="en-US" dirty="0" smtClean="0"/>
          </a:p>
          <a:p>
            <a:endParaRPr lang="en-US" dirty="0" smtClean="0"/>
          </a:p>
          <a:p>
            <a:r>
              <a:rPr lang="en-US" dirty="0" smtClean="0">
                <a:hlinkClick r:id="rId4"/>
              </a:rPr>
              <a:t>http://www.public-health.uiowa.edu/icphp/ed_training/ttt/archive/2002/2002_course_materials/Engaging_Adult_Learners_Effectively_final.pdf</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17187" t="25000" r="14844" b="6250"/>
          <a:stretch>
            <a:fillRect/>
          </a:stretch>
        </p:blipFill>
        <p:spPr bwMode="auto">
          <a:xfrm>
            <a:off x="762000" y="685800"/>
            <a:ext cx="753340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sz="6700" dirty="0" smtClean="0"/>
              <a:t>Recall your first day of </a:t>
            </a:r>
            <a:r>
              <a:rPr lang="en-US" sz="6700" dirty="0" err="1" smtClean="0"/>
              <a:t>clinicals</a:t>
            </a:r>
            <a:r>
              <a:rPr lang="en-US" sz="6700" dirty="0" smtClean="0"/>
              <a:t>…. </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endParaRPr lang="en-US" sz="4400" b="1" dirty="0" smtClean="0"/>
          </a:p>
          <a:p>
            <a:r>
              <a:rPr lang="en-US" sz="4400" b="1" dirty="0" smtClean="0"/>
              <a:t>What was a positive learning experience?</a:t>
            </a:r>
          </a:p>
          <a:p>
            <a:r>
              <a:rPr lang="en-US" sz="4400" b="1" dirty="0" smtClean="0"/>
              <a:t>What was a negative learning experience?</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sz="3600" dirty="0" smtClean="0"/>
              <a:t>Recall another memory of a recent conference or ACLS recertification or new product in-service…. </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endParaRPr lang="en-US" sz="4400" b="1" dirty="0" smtClean="0"/>
          </a:p>
          <a:p>
            <a:r>
              <a:rPr lang="en-US" sz="4400" b="1" dirty="0" smtClean="0"/>
              <a:t>What was a positive learning experience?</a:t>
            </a:r>
          </a:p>
          <a:p>
            <a:r>
              <a:rPr lang="en-US" sz="4400" b="1" dirty="0" smtClean="0"/>
              <a:t>What was a negative learning experience?</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a:t>
            </a:r>
            <a:br>
              <a:rPr lang="en-US" dirty="0" smtClean="0"/>
            </a:br>
            <a:r>
              <a:rPr lang="en-US" dirty="0" smtClean="0"/>
              <a:t>the Adult Learner</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1. Self-concept: </a:t>
            </a:r>
            <a:r>
              <a:rPr lang="en-US" i="1" dirty="0" smtClean="0"/>
              <a:t>As a person matures his self concept moves from one of being a dependent personality toward one of being a self-directed human being</a:t>
            </a:r>
          </a:p>
          <a:p>
            <a:r>
              <a:rPr lang="en-US" dirty="0" smtClean="0"/>
              <a:t>2. Experience: </a:t>
            </a:r>
            <a:r>
              <a:rPr lang="en-US" i="1" dirty="0" smtClean="0"/>
              <a:t>As a person matures he accumulates a growing reservoir of experience that becomes an increasing resource for learning</a:t>
            </a:r>
            <a:r>
              <a:rPr lang="en-US" dirty="0" smtClean="0"/>
              <a:t>.</a:t>
            </a:r>
          </a:p>
          <a:p>
            <a:r>
              <a:rPr lang="en-US" dirty="0" smtClean="0"/>
              <a:t>3. Readiness to learn. </a:t>
            </a:r>
            <a:r>
              <a:rPr lang="en-US" i="1" dirty="0" smtClean="0"/>
              <a:t>As a person matures his readiness to learn becomes oriented increasingly to the developmental tasks of his social roles.</a:t>
            </a:r>
          </a:p>
          <a:p>
            <a:r>
              <a:rPr lang="en-US" dirty="0" smtClean="0"/>
              <a:t>4. Orientation to learning. </a:t>
            </a:r>
            <a:r>
              <a:rPr lang="en-US" i="1" dirty="0" smtClean="0"/>
              <a:t>As a person matures his time perspective changes from one of postponed application of knowledge to immediacy of application, and accordingly his orientation toward learning shifts from one of subject-centeredness to one of problem </a:t>
            </a:r>
            <a:r>
              <a:rPr lang="en-US" i="1" dirty="0" err="1" smtClean="0"/>
              <a:t>centredness</a:t>
            </a:r>
            <a:r>
              <a:rPr lang="en-US" i="1" dirty="0" smtClean="0"/>
              <a:t>.</a:t>
            </a:r>
          </a:p>
          <a:p>
            <a:r>
              <a:rPr lang="en-US" dirty="0" smtClean="0"/>
              <a:t>5. Motivation to learn: </a:t>
            </a:r>
            <a:r>
              <a:rPr lang="en-US" i="1" dirty="0" smtClean="0"/>
              <a:t>As a person matures the motivation to learn is internal </a:t>
            </a:r>
          </a:p>
          <a:p>
            <a:pPr>
              <a:buNone/>
            </a:pP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Choose Concepts to be Learned</a:t>
            </a:r>
            <a:br>
              <a:rPr lang="en-US" dirty="0" smtClean="0"/>
            </a:br>
            <a:endParaRPr lang="en-US" dirty="0"/>
          </a:p>
        </p:txBody>
      </p:sp>
      <p:sp>
        <p:nvSpPr>
          <p:cNvPr id="7" name="Content Placeholder 6"/>
          <p:cNvSpPr>
            <a:spLocks noGrp="1"/>
          </p:cNvSpPr>
          <p:nvPr>
            <p:ph idx="1"/>
          </p:nvPr>
        </p:nvSpPr>
        <p:spPr>
          <a:xfrm>
            <a:off x="381000" y="1219200"/>
            <a:ext cx="3352800" cy="5090160"/>
          </a:xfrm>
        </p:spPr>
        <p:txBody>
          <a:bodyPr/>
          <a:lstStyle/>
          <a:p>
            <a:r>
              <a:rPr lang="en-US" b="1" dirty="0" smtClean="0"/>
              <a:t>Do they need the basics or technical information?</a:t>
            </a:r>
          </a:p>
          <a:p>
            <a:r>
              <a:rPr lang="en-US" b="1" dirty="0" smtClean="0"/>
              <a:t>What is the current level of knowledge?</a:t>
            </a:r>
          </a:p>
          <a:p>
            <a:r>
              <a:rPr lang="en-US" b="1" dirty="0" smtClean="0"/>
              <a:t>Begin where the learner is...</a:t>
            </a:r>
            <a:endParaRPr lang="en-US" dirty="0"/>
          </a:p>
        </p:txBody>
      </p:sp>
      <p:pic>
        <p:nvPicPr>
          <p:cNvPr id="16387" name="Picture 3"/>
          <p:cNvPicPr>
            <a:picLocks noChangeAspect="1" noChangeArrowheads="1"/>
          </p:cNvPicPr>
          <p:nvPr/>
        </p:nvPicPr>
        <p:blipFill>
          <a:blip r:embed="rId2" cstate="print"/>
          <a:srcRect l="19531" t="23959" r="14063" b="13542"/>
          <a:stretch>
            <a:fillRect/>
          </a:stretch>
        </p:blipFill>
        <p:spPr bwMode="auto">
          <a:xfrm>
            <a:off x="3810000" y="3124200"/>
            <a:ext cx="50736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C:\Users\Gina\Pictures\2007-09-04\016.JPG"/>
          <p:cNvPicPr>
            <a:picLocks noChangeAspect="1" noChangeArrowheads="1"/>
          </p:cNvPicPr>
          <p:nvPr/>
        </p:nvPicPr>
        <p:blipFill>
          <a:blip r:embed="rId2" cstate="print"/>
          <a:srcRect t="16667" r="22133"/>
          <a:stretch>
            <a:fillRect/>
          </a:stretch>
        </p:blipFill>
        <p:spPr bwMode="auto">
          <a:xfrm>
            <a:off x="0" y="0"/>
            <a:ext cx="7026442" cy="5715000"/>
          </a:xfrm>
          <a:prstGeom prst="rect">
            <a:avLst/>
          </a:prstGeom>
          <a:noFill/>
        </p:spPr>
      </p:pic>
      <p:pic>
        <p:nvPicPr>
          <p:cNvPr id="33796" name="Picture 4" descr="C:\Users\Gina\Pictures\2009-05-23\003.JPG"/>
          <p:cNvPicPr>
            <a:picLocks noChangeAspect="1" noChangeArrowheads="1"/>
          </p:cNvPicPr>
          <p:nvPr/>
        </p:nvPicPr>
        <p:blipFill>
          <a:blip r:embed="rId3" cstate="print"/>
          <a:srcRect l="8519" t="28889" r="17407"/>
          <a:stretch>
            <a:fillRect/>
          </a:stretch>
        </p:blipFill>
        <p:spPr bwMode="auto">
          <a:xfrm>
            <a:off x="5334000" y="0"/>
            <a:ext cx="3810000" cy="4876800"/>
          </a:xfrm>
          <a:prstGeom prst="rect">
            <a:avLst/>
          </a:prstGeom>
          <a:noFill/>
        </p:spPr>
      </p:pic>
      <p:sp>
        <p:nvSpPr>
          <p:cNvPr id="4" name="Title 3"/>
          <p:cNvSpPr>
            <a:spLocks noGrp="1"/>
          </p:cNvSpPr>
          <p:nvPr>
            <p:ph type="title"/>
          </p:nvPr>
        </p:nvSpPr>
        <p:spPr/>
        <p:txBody>
          <a:bodyPr/>
          <a:lstStyle/>
          <a:p>
            <a:r>
              <a:rPr lang="en-US" dirty="0" smtClean="0"/>
              <a:t>Self-Concept</a:t>
            </a:r>
            <a:endParaRPr lang="en-US" dirty="0"/>
          </a:p>
        </p:txBody>
      </p:sp>
      <p:pic>
        <p:nvPicPr>
          <p:cNvPr id="33794" name="Picture 2" descr="C:\Users\Gina\Pictures\2009-01-28\003.JPG"/>
          <p:cNvPicPr>
            <a:picLocks noChangeAspect="1" noChangeArrowheads="1"/>
          </p:cNvPicPr>
          <p:nvPr/>
        </p:nvPicPr>
        <p:blipFill>
          <a:blip r:embed="rId4" cstate="print"/>
          <a:srcRect/>
          <a:stretch>
            <a:fillRect/>
          </a:stretch>
        </p:blipFill>
        <p:spPr bwMode="auto">
          <a:xfrm>
            <a:off x="4470400" y="3352800"/>
            <a:ext cx="4673600" cy="3505200"/>
          </a:xfrm>
          <a:prstGeom prst="rect">
            <a:avLst/>
          </a:prstGeom>
          <a:noFill/>
        </p:spPr>
      </p:pic>
      <p:pic>
        <p:nvPicPr>
          <p:cNvPr id="33795" name="Picture 3" descr="C:\Users\Gina\Pictures\2009-05-10\007.JPG"/>
          <p:cNvPicPr>
            <a:picLocks noChangeAspect="1" noChangeArrowheads="1"/>
          </p:cNvPicPr>
          <p:nvPr/>
        </p:nvPicPr>
        <p:blipFill>
          <a:blip r:embed="rId5" cstate="print"/>
          <a:srcRect l="12500" t="22222" r="24167"/>
          <a:stretch>
            <a:fillRect/>
          </a:stretch>
        </p:blipFill>
        <p:spPr bwMode="auto">
          <a:xfrm>
            <a:off x="533400" y="3208421"/>
            <a:ext cx="3962400" cy="36495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C:\Users\Gina\Pictures\2009-04-26\026.JPG"/>
          <p:cNvPicPr>
            <a:picLocks noChangeAspect="1" noChangeArrowheads="1"/>
          </p:cNvPicPr>
          <p:nvPr/>
        </p:nvPicPr>
        <p:blipFill>
          <a:blip r:embed="rId3" cstate="print"/>
          <a:srcRect l="23457" t="27984" r="17284"/>
          <a:stretch>
            <a:fillRect/>
          </a:stretch>
        </p:blipFill>
        <p:spPr bwMode="auto">
          <a:xfrm>
            <a:off x="0" y="304800"/>
            <a:ext cx="3657600" cy="3333750"/>
          </a:xfrm>
          <a:prstGeom prst="rect">
            <a:avLst/>
          </a:prstGeom>
          <a:noFill/>
        </p:spPr>
      </p:pic>
      <p:pic>
        <p:nvPicPr>
          <p:cNvPr id="31750" name="Picture 6" descr="C:\Users\Gina\Pictures\2008-03-16\001.JPG"/>
          <p:cNvPicPr>
            <a:picLocks noChangeAspect="1" noChangeArrowheads="1"/>
          </p:cNvPicPr>
          <p:nvPr/>
        </p:nvPicPr>
        <p:blipFill>
          <a:blip r:embed="rId4" cstate="print"/>
          <a:srcRect r="27648"/>
          <a:stretch>
            <a:fillRect/>
          </a:stretch>
        </p:blipFill>
        <p:spPr bwMode="auto">
          <a:xfrm rot="16200000">
            <a:off x="4033226" y="179110"/>
            <a:ext cx="4985084" cy="5236464"/>
          </a:xfrm>
          <a:prstGeom prst="rect">
            <a:avLst/>
          </a:prstGeom>
          <a:noFill/>
        </p:spPr>
      </p:pic>
      <p:pic>
        <p:nvPicPr>
          <p:cNvPr id="31748" name="Picture 4" descr="C:\Users\Gina\Pictures\2009-04-26\016.JPG"/>
          <p:cNvPicPr>
            <a:picLocks noChangeAspect="1" noChangeArrowheads="1"/>
          </p:cNvPicPr>
          <p:nvPr/>
        </p:nvPicPr>
        <p:blipFill>
          <a:blip r:embed="rId5" cstate="print"/>
          <a:srcRect t="17647" r="19118"/>
          <a:stretch>
            <a:fillRect/>
          </a:stretch>
        </p:blipFill>
        <p:spPr bwMode="auto">
          <a:xfrm>
            <a:off x="381000" y="3429000"/>
            <a:ext cx="4191000" cy="3200400"/>
          </a:xfrm>
          <a:prstGeom prst="rect">
            <a:avLst/>
          </a:prstGeom>
          <a:noFill/>
        </p:spPr>
      </p:pic>
      <p:pic>
        <p:nvPicPr>
          <p:cNvPr id="31751" name="Picture 7" descr="C:\Users\Gina\Pictures\2008-04-08\004.JPG"/>
          <p:cNvPicPr>
            <a:picLocks noChangeAspect="1" noChangeArrowheads="1"/>
          </p:cNvPicPr>
          <p:nvPr/>
        </p:nvPicPr>
        <p:blipFill>
          <a:blip r:embed="rId6" cstate="print"/>
          <a:srcRect t="12222"/>
          <a:stretch>
            <a:fillRect/>
          </a:stretch>
        </p:blipFill>
        <p:spPr bwMode="auto">
          <a:xfrm>
            <a:off x="3829544" y="3352800"/>
            <a:ext cx="5254297" cy="3505200"/>
          </a:xfrm>
          <a:prstGeom prst="rect">
            <a:avLst/>
          </a:prstGeom>
          <a:noFill/>
        </p:spPr>
      </p:pic>
      <p:sp>
        <p:nvSpPr>
          <p:cNvPr id="10" name="Title 9"/>
          <p:cNvSpPr>
            <a:spLocks noGrp="1"/>
          </p:cNvSpPr>
          <p:nvPr>
            <p:ph type="title"/>
          </p:nvPr>
        </p:nvSpPr>
        <p:spPr/>
        <p:txBody>
          <a:bodyPr/>
          <a:lstStyle/>
          <a:p>
            <a:r>
              <a:rPr lang="en-US" dirty="0" smtClean="0"/>
              <a:t>Motivation to Learn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6DAEB8462BC4786E6D2A9AC4E8078" ma:contentTypeVersion="0" ma:contentTypeDescription="Create a new document." ma:contentTypeScope="" ma:versionID="40031d40f44b39c825d91d3a8c7d1df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D7B6C9F-34CF-4DB9-BA31-2DA71C75DA63}"/>
</file>

<file path=customXml/itemProps2.xml><?xml version="1.0" encoding="utf-8"?>
<ds:datastoreItem xmlns:ds="http://schemas.openxmlformats.org/officeDocument/2006/customXml" ds:itemID="{B0C5EF55-7EF7-422F-A3DF-C91F4554307A}"/>
</file>

<file path=customXml/itemProps3.xml><?xml version="1.0" encoding="utf-8"?>
<ds:datastoreItem xmlns:ds="http://schemas.openxmlformats.org/officeDocument/2006/customXml" ds:itemID="{078B8A47-0670-4C83-A180-E1C0126BAA2A}"/>
</file>

<file path=docProps/app.xml><?xml version="1.0" encoding="utf-8"?>
<Properties xmlns="http://schemas.openxmlformats.org/officeDocument/2006/extended-properties" xmlns:vt="http://schemas.openxmlformats.org/officeDocument/2006/docPropsVTypes">
  <Template>Apex</Template>
  <TotalTime>414</TotalTime>
  <Words>801</Words>
  <Application>Microsoft Office PowerPoint</Application>
  <PresentationFormat>On-screen Show (4:3)</PresentationFormat>
  <Paragraphs>120</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The Adult Learner</vt:lpstr>
      <vt:lpstr>Goals for this Hour</vt:lpstr>
      <vt:lpstr>Slide 3</vt:lpstr>
      <vt:lpstr>Recall your first day of clinicals….  </vt:lpstr>
      <vt:lpstr>Recall another memory of a recent conference or ACLS recertification or new product in-service….  </vt:lpstr>
      <vt:lpstr>Characteristics of  the Adult Learner</vt:lpstr>
      <vt:lpstr>Choose Concepts to be Learned </vt:lpstr>
      <vt:lpstr>Self-Concept</vt:lpstr>
      <vt:lpstr>Motivation to Learn</vt:lpstr>
      <vt:lpstr>Think back to a treasured mentor.</vt:lpstr>
      <vt:lpstr>Role Modeling</vt:lpstr>
      <vt:lpstr>Slide 12</vt:lpstr>
      <vt:lpstr>Slide 13</vt:lpstr>
      <vt:lpstr>Role Model Behaviors in the Clinical Setting  </vt:lpstr>
      <vt:lpstr>Role Modeling by Accident</vt:lpstr>
      <vt:lpstr>Slide 16</vt:lpstr>
      <vt:lpstr>Slide 17</vt:lpstr>
      <vt:lpstr>Evaluate Clinical Resources</vt:lpstr>
      <vt:lpstr>Easy Beginning Strategies </vt:lpstr>
      <vt:lpstr>References</vt:lpstr>
    </vt:vector>
  </TitlesOfParts>
  <Company>Parkland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Adult Learner</dc:title>
  <dc:creator>Gina Mason</dc:creator>
  <cp:lastModifiedBy>Gina Mason</cp:lastModifiedBy>
  <cp:revision>33</cp:revision>
  <dcterms:created xsi:type="dcterms:W3CDTF">2009-08-19T20:14:19Z</dcterms:created>
  <dcterms:modified xsi:type="dcterms:W3CDTF">2009-08-27T23:06:36Z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0x0101007056DAEB8462BC4786E6D2A9AC4E8078</vt:lpwstr>
  </property>
</Properties>
</file>